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82" r:id="rId6"/>
    <p:sldId id="283" r:id="rId7"/>
    <p:sldId id="284" r:id="rId8"/>
    <p:sldId id="285" r:id="rId9"/>
    <p:sldId id="286" r:id="rId10"/>
    <p:sldId id="287" r:id="rId11"/>
    <p:sldId id="288" r:id="rId12"/>
    <p:sldId id="289" r:id="rId13"/>
    <p:sldId id="290" r:id="rId14"/>
    <p:sldId id="291" r:id="rId15"/>
    <p:sldId id="292" r:id="rId16"/>
    <p:sldId id="259" r:id="rId17"/>
    <p:sldId id="271" r:id="rId18"/>
    <p:sldId id="260" r:id="rId19"/>
    <p:sldId id="274" r:id="rId20"/>
    <p:sldId id="275" r:id="rId21"/>
    <p:sldId id="281" r:id="rId22"/>
    <p:sldId id="261" r:id="rId23"/>
    <p:sldId id="27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12" autoAdjust="0"/>
    <p:restoredTop sz="94624" autoAdjust="0"/>
  </p:normalViewPr>
  <p:slideViewPr>
    <p:cSldViewPr>
      <p:cViewPr varScale="1">
        <p:scale>
          <a:sx n="69" d="100"/>
          <a:sy n="69" d="100"/>
        </p:scale>
        <p:origin x="-17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D99AE-E242-4E78-A5AC-8BC3CE474F54}" type="datetimeFigureOut">
              <a:rPr lang="en-US" smtClean="0"/>
              <a:pPr/>
              <a:t>10/15/2016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E9AE4-58A7-49BC-9AC0-102180FC7A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E9AE4-58A7-49BC-9AC0-102180FC7A5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6F830-DA88-4ECA-9DE3-7B7800BDF1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263FB-F09E-40BB-A85F-16BFF0ECCC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21FDC-8568-4DE6-8A52-91EF21AAC8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FCFB43-3DF9-4F39-A4AD-B93DDD3323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065C64-E2F3-432F-BED6-22B455364D7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238701-4853-4DFF-8975-0F13041DA9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E553C7-F8E8-41A3-A5C0-35DD142EC1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654D5E-67DB-428F-B9CC-0EBC3181B3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8D32FE-34E2-4012-BA46-1711FACDEA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84D8BF-F247-4B43-B88D-2EE6C35D13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3447FD-5A8A-42C0-B098-EDC292CE25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8295F4-F32D-4075-A357-52C97CF2BD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A19F9B-3FC2-4202-B576-F42423F4E8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53CC88-D74D-497B-A500-8843E63C98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68BC8C7-2D13-43D3-B84A-B1E2AF6B50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iege-alesia-vercingetorix-jules-cesar"/>
          <p:cNvPicPr>
            <a:picLocks noChangeAspect="1" noChangeArrowheads="1"/>
          </p:cNvPicPr>
          <p:nvPr/>
        </p:nvPicPr>
        <p:blipFill>
          <a:blip r:embed="rId3" cstate="print">
            <a:lum bright="40000"/>
          </a:blip>
          <a:srcRect/>
          <a:stretch>
            <a:fillRect/>
          </a:stretch>
        </p:blipFill>
        <p:spPr bwMode="auto">
          <a:xfrm>
            <a:off x="304800" y="454025"/>
            <a:ext cx="8537575" cy="6403975"/>
          </a:xfrm>
          <a:prstGeom prst="rect">
            <a:avLst/>
          </a:prstGeom>
          <a:noFill/>
          <a:ln w="9525">
            <a:noFill/>
            <a:miter lim="800000"/>
            <a:headEnd/>
            <a:tailEnd/>
          </a:ln>
        </p:spPr>
      </p:pic>
      <p:sp>
        <p:nvSpPr>
          <p:cNvPr id="2051" name="Rectangle 2"/>
          <p:cNvSpPr>
            <a:spLocks noGrp="1" noChangeArrowheads="1"/>
          </p:cNvSpPr>
          <p:nvPr>
            <p:ph type="ctrTitle"/>
          </p:nvPr>
        </p:nvSpPr>
        <p:spPr>
          <a:xfrm>
            <a:off x="685800" y="838200"/>
            <a:ext cx="7772400" cy="1470025"/>
          </a:xfrm>
        </p:spPr>
        <p:txBody>
          <a:bodyPr/>
          <a:lstStyle/>
          <a:p>
            <a:pPr eaLnBrk="1" hangingPunct="1"/>
            <a:r>
              <a:rPr lang="en-US" sz="3200" b="1" smtClean="0"/>
              <a:t>SSWH3 The student will examine the political, philosophical, and cultural interaction of Classical Mediterranean societies from 700 BCE to 400 CE.</a:t>
            </a:r>
            <a:r>
              <a:rPr lang="en-US" sz="40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sz="3600" smtClean="0"/>
              <a:t>Julius Caesar </a:t>
            </a:r>
            <a:r>
              <a:rPr lang="en-US" sz="2800" smtClean="0"/>
              <a:t>(100 BC)</a:t>
            </a:r>
          </a:p>
        </p:txBody>
      </p:sp>
      <p:sp>
        <p:nvSpPr>
          <p:cNvPr id="16387" name="Rectangle 4"/>
          <p:cNvSpPr>
            <a:spLocks noGrp="1" noChangeArrowheads="1"/>
          </p:cNvSpPr>
          <p:nvPr>
            <p:ph type="body" sz="half" idx="1"/>
          </p:nvPr>
        </p:nvSpPr>
        <p:spPr>
          <a:xfrm>
            <a:off x="533400" y="1219200"/>
            <a:ext cx="4038600" cy="4953000"/>
          </a:xfrm>
        </p:spPr>
        <p:txBody>
          <a:bodyPr/>
          <a:lstStyle/>
          <a:p>
            <a:pPr eaLnBrk="1" hangingPunct="1">
              <a:lnSpc>
                <a:spcPct val="90000"/>
              </a:lnSpc>
            </a:pPr>
            <a:r>
              <a:rPr lang="en-US" smtClean="0"/>
              <a:t>Came to power as a Roman military leader</a:t>
            </a:r>
          </a:p>
          <a:p>
            <a:pPr eaLnBrk="1" hangingPunct="1">
              <a:lnSpc>
                <a:spcPct val="90000"/>
              </a:lnSpc>
            </a:pPr>
            <a:r>
              <a:rPr lang="en-US" smtClean="0"/>
              <a:t>Was named dictator for life</a:t>
            </a:r>
          </a:p>
          <a:p>
            <a:pPr eaLnBrk="1" hangingPunct="1">
              <a:lnSpc>
                <a:spcPct val="90000"/>
              </a:lnSpc>
            </a:pPr>
            <a:r>
              <a:rPr lang="en-US" smtClean="0"/>
              <a:t>Expanded citizenship to a wide group of people, expanded the Senate, and provided jobs through public works</a:t>
            </a:r>
          </a:p>
          <a:p>
            <a:pPr eaLnBrk="1" hangingPunct="1">
              <a:lnSpc>
                <a:spcPct val="90000"/>
              </a:lnSpc>
            </a:pPr>
            <a:r>
              <a:rPr lang="en-US" smtClean="0"/>
              <a:t>Set up the Julian Calendar </a:t>
            </a:r>
          </a:p>
          <a:p>
            <a:pPr eaLnBrk="1" hangingPunct="1">
              <a:lnSpc>
                <a:spcPct val="90000"/>
              </a:lnSpc>
            </a:pPr>
            <a:endParaRPr lang="en-US" smtClean="0"/>
          </a:p>
        </p:txBody>
      </p:sp>
      <p:sp>
        <p:nvSpPr>
          <p:cNvPr id="16388" name="Rectangle 8"/>
          <p:cNvSpPr>
            <a:spLocks noGrp="1" noChangeArrowheads="1"/>
          </p:cNvSpPr>
          <p:nvPr>
            <p:ph type="body" sz="half" idx="2"/>
          </p:nvPr>
        </p:nvSpPr>
        <p:spPr>
          <a:xfrm>
            <a:off x="4572000" y="2133600"/>
            <a:ext cx="4572000" cy="4525963"/>
          </a:xfrm>
        </p:spPr>
        <p:txBody>
          <a:bodyPr/>
          <a:lstStyle/>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r>
              <a:rPr lang="en-US" sz="1800" smtClean="0"/>
              <a:t>     Caesar was assassinated by Roman senators who had grown jealous of his popularity and power  </a:t>
            </a:r>
          </a:p>
        </p:txBody>
      </p:sp>
      <p:pic>
        <p:nvPicPr>
          <p:cNvPr id="16389" name="Picture 7" descr="JuliusCaesar"/>
          <p:cNvPicPr>
            <a:picLocks noChangeAspect="1" noChangeArrowheads="1"/>
          </p:cNvPicPr>
          <p:nvPr/>
        </p:nvPicPr>
        <p:blipFill>
          <a:blip r:embed="rId2" cstate="print"/>
          <a:srcRect/>
          <a:stretch>
            <a:fillRect/>
          </a:stretch>
        </p:blipFill>
        <p:spPr bwMode="auto">
          <a:xfrm>
            <a:off x="5181600" y="1143000"/>
            <a:ext cx="3367088"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81000" y="-152400"/>
            <a:ext cx="8229600" cy="1143000"/>
          </a:xfrm>
        </p:spPr>
        <p:txBody>
          <a:bodyPr/>
          <a:lstStyle/>
          <a:p>
            <a:pPr eaLnBrk="1" hangingPunct="1"/>
            <a:r>
              <a:rPr lang="en-US" sz="4000" smtClean="0"/>
              <a:t>Augustus Caesar </a:t>
            </a:r>
            <a:r>
              <a:rPr lang="en-US" sz="3200" smtClean="0"/>
              <a:t>(63 BC)</a:t>
            </a:r>
          </a:p>
        </p:txBody>
      </p:sp>
      <p:sp>
        <p:nvSpPr>
          <p:cNvPr id="17411" name="Rectangle 6"/>
          <p:cNvSpPr>
            <a:spLocks noGrp="1" noChangeArrowheads="1"/>
          </p:cNvSpPr>
          <p:nvPr>
            <p:ph type="body" sz="half" idx="1"/>
          </p:nvPr>
        </p:nvSpPr>
        <p:spPr>
          <a:xfrm>
            <a:off x="0" y="914400"/>
            <a:ext cx="4648200" cy="5791200"/>
          </a:xfrm>
        </p:spPr>
        <p:txBody>
          <a:bodyPr/>
          <a:lstStyle/>
          <a:p>
            <a:pPr eaLnBrk="1" hangingPunct="1"/>
            <a:r>
              <a:rPr lang="en-US" sz="2800" smtClean="0"/>
              <a:t>Came to power after Caesar’s death</a:t>
            </a:r>
          </a:p>
          <a:p>
            <a:pPr eaLnBrk="1" hangingPunct="1"/>
            <a:r>
              <a:rPr lang="en-US" sz="2800" smtClean="0"/>
              <a:t>Ruled over a vast empire</a:t>
            </a:r>
          </a:p>
          <a:p>
            <a:pPr eaLnBrk="1" hangingPunct="1"/>
            <a:r>
              <a:rPr lang="en-US" sz="2800" smtClean="0"/>
              <a:t>Created a civil service system where common people were paid to help manage the government</a:t>
            </a:r>
          </a:p>
          <a:p>
            <a:pPr eaLnBrk="1" hangingPunct="1">
              <a:buFontTx/>
              <a:buNone/>
            </a:pPr>
            <a:r>
              <a:rPr lang="en-US" sz="2800" smtClean="0"/>
              <a:t>    Augustus’ reign ushered in the 200 year height of Roman power and influence called the Pax Romana. </a:t>
            </a:r>
          </a:p>
          <a:p>
            <a:pPr eaLnBrk="1" hangingPunct="1"/>
            <a:endParaRPr lang="en-US" sz="2800" smtClean="0"/>
          </a:p>
        </p:txBody>
      </p:sp>
      <p:sp>
        <p:nvSpPr>
          <p:cNvPr id="17413" name="Rectangle 11"/>
          <p:cNvSpPr>
            <a:spLocks noGrp="1" noChangeArrowheads="1"/>
          </p:cNvSpPr>
          <p:nvPr>
            <p:ph sz="quarter" idx="3"/>
          </p:nvPr>
        </p:nvSpPr>
        <p:spPr/>
        <p:txBody>
          <a:bodyPr/>
          <a:lstStyle/>
          <a:p>
            <a:pPr eaLnBrk="1" hangingPunct="1"/>
            <a:endParaRPr lang="en-US" sz="2400" smtClean="0"/>
          </a:p>
        </p:txBody>
      </p:sp>
      <p:pic>
        <p:nvPicPr>
          <p:cNvPr id="17414" name="Picture 8" descr="augustus-caesar"/>
          <p:cNvPicPr>
            <a:picLocks noChangeAspect="1" noChangeArrowheads="1"/>
          </p:cNvPicPr>
          <p:nvPr/>
        </p:nvPicPr>
        <p:blipFill>
          <a:blip r:embed="rId2" cstate="print"/>
          <a:srcRect/>
          <a:stretch>
            <a:fillRect/>
          </a:stretch>
        </p:blipFill>
        <p:spPr bwMode="auto">
          <a:xfrm>
            <a:off x="5638800" y="990600"/>
            <a:ext cx="2133600" cy="2590800"/>
          </a:xfrm>
          <a:prstGeom prst="rect">
            <a:avLst/>
          </a:prstGeom>
          <a:noFill/>
          <a:ln w="9525">
            <a:noFill/>
            <a:miter lim="800000"/>
            <a:headEnd/>
            <a:tailEnd/>
          </a:ln>
        </p:spPr>
      </p:pic>
      <p:pic>
        <p:nvPicPr>
          <p:cNvPr id="17415" name="Picture 9" descr="PPT12"/>
          <p:cNvPicPr>
            <a:picLocks noChangeAspect="1" noChangeArrowheads="1"/>
          </p:cNvPicPr>
          <p:nvPr/>
        </p:nvPicPr>
        <p:blipFill>
          <a:blip r:embed="rId3" cstate="print"/>
          <a:srcRect t="19733" b="9534"/>
          <a:stretch>
            <a:fillRect/>
          </a:stretch>
        </p:blipFill>
        <p:spPr bwMode="auto">
          <a:xfrm>
            <a:off x="4648200" y="38100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25562"/>
          </a:xfrm>
        </p:spPr>
        <p:txBody>
          <a:bodyPr/>
          <a:lstStyle/>
          <a:p>
            <a:pPr algn="l" eaLnBrk="1" hangingPunct="1"/>
            <a:r>
              <a:rPr lang="en-US" sz="4000" dirty="0" smtClean="0"/>
              <a:t/>
            </a:r>
            <a:br>
              <a:rPr lang="en-US" sz="4000" dirty="0" smtClean="0"/>
            </a:br>
            <a:r>
              <a:rPr lang="en-US" sz="3200" b="1" dirty="0" smtClean="0"/>
              <a:t>c. Analyze the contributions of Hellenistic and Roman culture; include law, gender, and science</a:t>
            </a:r>
            <a:r>
              <a:rPr lang="en-US" sz="3200" b="1" dirty="0" smtClean="0"/>
              <a:t>.</a:t>
            </a:r>
            <a:r>
              <a:rPr lang="en-US" sz="4000" dirty="0" smtClean="0"/>
              <a:t/>
            </a:r>
            <a:br>
              <a:rPr lang="en-US" sz="4000" dirty="0" smtClean="0"/>
            </a:br>
            <a:endParaRPr lang="en-US" sz="4000" dirty="0" smtClean="0"/>
          </a:p>
        </p:txBody>
      </p:sp>
      <p:sp>
        <p:nvSpPr>
          <p:cNvPr id="18435" name="Rectangle 4"/>
          <p:cNvSpPr>
            <a:spLocks noGrp="1" noChangeArrowheads="1"/>
          </p:cNvSpPr>
          <p:nvPr>
            <p:ph type="body" idx="1"/>
          </p:nvPr>
        </p:nvSpPr>
        <p:spPr>
          <a:xfrm>
            <a:off x="304800" y="2133600"/>
            <a:ext cx="8610600" cy="3962400"/>
          </a:xfrm>
        </p:spPr>
        <p:txBody>
          <a:bodyPr/>
          <a:lstStyle/>
          <a:p>
            <a:pPr eaLnBrk="1" hangingPunct="1">
              <a:lnSpc>
                <a:spcPct val="90000"/>
              </a:lnSpc>
            </a:pPr>
            <a:r>
              <a:rPr lang="en-US" sz="2800" dirty="0" smtClean="0"/>
              <a:t>Hellenistic:</a:t>
            </a:r>
          </a:p>
          <a:p>
            <a:pPr eaLnBrk="1" hangingPunct="1">
              <a:lnSpc>
                <a:spcPct val="90000"/>
              </a:lnSpc>
              <a:buFontTx/>
              <a:buNone/>
            </a:pPr>
            <a:r>
              <a:rPr lang="en-US" sz="2800" dirty="0" smtClean="0"/>
              <a:t>  -Science:</a:t>
            </a:r>
          </a:p>
          <a:p>
            <a:pPr eaLnBrk="1" hangingPunct="1">
              <a:lnSpc>
                <a:spcPct val="90000"/>
              </a:lnSpc>
              <a:buFontTx/>
              <a:buNone/>
            </a:pPr>
            <a:r>
              <a:rPr lang="en-US" sz="2800" dirty="0" smtClean="0"/>
              <a:t>    Studied astronomy and built an observatory</a:t>
            </a:r>
          </a:p>
          <a:p>
            <a:pPr eaLnBrk="1" hangingPunct="1">
              <a:lnSpc>
                <a:spcPct val="90000"/>
              </a:lnSpc>
              <a:buFontTx/>
              <a:buNone/>
            </a:pPr>
            <a:r>
              <a:rPr lang="en-US" sz="2800" dirty="0" smtClean="0"/>
              <a:t>    Studied the planets and the sun</a:t>
            </a:r>
          </a:p>
          <a:p>
            <a:pPr eaLnBrk="1" hangingPunct="1">
              <a:lnSpc>
                <a:spcPct val="90000"/>
              </a:lnSpc>
              <a:buFontTx/>
              <a:buNone/>
            </a:pPr>
            <a:r>
              <a:rPr lang="en-US" sz="2800" dirty="0" smtClean="0"/>
              <a:t>    Euclidean Geometry </a:t>
            </a:r>
          </a:p>
          <a:p>
            <a:pPr eaLnBrk="1" hangingPunct="1">
              <a:lnSpc>
                <a:spcPct val="90000"/>
              </a:lnSpc>
              <a:buFontTx/>
              <a:buNone/>
            </a:pPr>
            <a:r>
              <a:rPr lang="en-US" sz="2800" dirty="0" smtClean="0"/>
              <a:t>  -Culture:</a:t>
            </a:r>
          </a:p>
          <a:p>
            <a:pPr eaLnBrk="1" hangingPunct="1">
              <a:lnSpc>
                <a:spcPct val="90000"/>
              </a:lnSpc>
              <a:buFontTx/>
              <a:buNone/>
            </a:pPr>
            <a:r>
              <a:rPr lang="en-US" sz="2800" dirty="0" smtClean="0"/>
              <a:t>    Opened up trade throughout the Mediterranean</a:t>
            </a:r>
          </a:p>
          <a:p>
            <a:pPr eaLnBrk="1" hangingPunct="1">
              <a:lnSpc>
                <a:spcPct val="90000"/>
              </a:lnSpc>
              <a:buFontTx/>
              <a:buNone/>
            </a:pPr>
            <a:r>
              <a:rPr lang="en-US" sz="2800" dirty="0" smtClean="0"/>
              <a:t>    Built a research library, art galleries, and a zoo</a:t>
            </a:r>
          </a:p>
          <a:p>
            <a:pPr eaLnBrk="1" hangingPunct="1">
              <a:lnSpc>
                <a:spcPct val="90000"/>
              </a:lnSpc>
              <a:buFontTx/>
              <a:buNone/>
            </a:pPr>
            <a:r>
              <a:rPr lang="en-US" sz="28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143000"/>
          </a:xfrm>
        </p:spPr>
        <p:txBody>
          <a:bodyPr/>
          <a:lstStyle/>
          <a:p>
            <a:pPr eaLnBrk="1" hangingPunct="1"/>
            <a:r>
              <a:rPr lang="en-US" dirty="0" smtClean="0"/>
              <a:t>Hellenistic</a:t>
            </a:r>
          </a:p>
        </p:txBody>
      </p:sp>
      <p:sp>
        <p:nvSpPr>
          <p:cNvPr id="19459" name="Rectangle 3"/>
          <p:cNvSpPr>
            <a:spLocks noGrp="1" noChangeArrowheads="1"/>
          </p:cNvSpPr>
          <p:nvPr>
            <p:ph type="body" idx="1"/>
          </p:nvPr>
        </p:nvSpPr>
        <p:spPr>
          <a:xfrm>
            <a:off x="381000" y="381001"/>
            <a:ext cx="8382000" cy="3581400"/>
          </a:xfrm>
        </p:spPr>
        <p:txBody>
          <a:bodyPr/>
          <a:lstStyle/>
          <a:p>
            <a:pPr eaLnBrk="1" hangingPunct="1"/>
            <a:r>
              <a:rPr lang="en-US" dirty="0" smtClean="0"/>
              <a:t>Law:</a:t>
            </a:r>
          </a:p>
          <a:p>
            <a:pPr eaLnBrk="1" hangingPunct="1">
              <a:buFontTx/>
              <a:buNone/>
            </a:pPr>
            <a:r>
              <a:rPr lang="en-US" dirty="0" smtClean="0"/>
              <a:t>   -Democracy gave way to a monarchy</a:t>
            </a:r>
          </a:p>
          <a:p>
            <a:pPr eaLnBrk="1" hangingPunct="1">
              <a:buFontTx/>
              <a:buNone/>
            </a:pPr>
            <a:r>
              <a:rPr lang="en-US" dirty="0" smtClean="0"/>
              <a:t>   -Ended city-states  </a:t>
            </a:r>
          </a:p>
          <a:p>
            <a:pPr eaLnBrk="1" hangingPunct="1"/>
            <a:r>
              <a:rPr lang="en-US" dirty="0" smtClean="0"/>
              <a:t>Gender:</a:t>
            </a:r>
          </a:p>
          <a:p>
            <a:pPr eaLnBrk="1" hangingPunct="1">
              <a:buFontTx/>
              <a:buNone/>
            </a:pPr>
            <a:r>
              <a:rPr lang="en-US" dirty="0" smtClean="0"/>
              <a:t>    -Women were able to own property</a:t>
            </a:r>
          </a:p>
          <a:p>
            <a:pPr eaLnBrk="1" hangingPunct="1">
              <a:buFontTx/>
              <a:buNone/>
            </a:pPr>
            <a:r>
              <a:rPr lang="en-US" dirty="0" smtClean="0"/>
              <a:t>    </a:t>
            </a:r>
            <a:r>
              <a:rPr lang="en-US" dirty="0" smtClean="0"/>
              <a:t>-Women were </a:t>
            </a:r>
            <a:r>
              <a:rPr lang="en-US" dirty="0" smtClean="0"/>
              <a:t>able to attend school</a:t>
            </a:r>
          </a:p>
        </p:txBody>
      </p:sp>
      <p:pic>
        <p:nvPicPr>
          <p:cNvPr id="19460" name="Picture 4"/>
          <p:cNvPicPr>
            <a:picLocks noChangeAspect="1" noChangeArrowheads="1"/>
          </p:cNvPicPr>
          <p:nvPr/>
        </p:nvPicPr>
        <p:blipFill>
          <a:blip r:embed="rId2" cstate="print"/>
          <a:srcRect/>
          <a:stretch>
            <a:fillRect/>
          </a:stretch>
        </p:blipFill>
        <p:spPr bwMode="auto">
          <a:xfrm>
            <a:off x="1828800" y="4114800"/>
            <a:ext cx="5141913" cy="25352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401762"/>
          </a:xfrm>
        </p:spPr>
        <p:txBody>
          <a:bodyPr/>
          <a:lstStyle/>
          <a:p>
            <a:pPr algn="l" eaLnBrk="1" hangingPunct="1"/>
            <a:r>
              <a:rPr lang="en-US" sz="4000" dirty="0" smtClean="0"/>
              <a:t/>
            </a:r>
            <a:br>
              <a:rPr lang="en-US" sz="4000" dirty="0" smtClean="0"/>
            </a:br>
            <a:r>
              <a:rPr lang="en-US" sz="3200" b="1" dirty="0" smtClean="0"/>
              <a:t>d. Describe polytheism in the Greek and Roman world and the origins and diffusion of Christianity in the Roman world</a:t>
            </a:r>
            <a:r>
              <a:rPr lang="en-US" sz="3200" b="1" dirty="0" smtClean="0"/>
              <a:t>.</a:t>
            </a:r>
            <a:r>
              <a:rPr lang="en-US" sz="3200" dirty="0" smtClean="0"/>
              <a:t/>
            </a:r>
            <a:br>
              <a:rPr lang="en-US" sz="3200" dirty="0" smtClean="0"/>
            </a:br>
            <a:endParaRPr lang="en-US" sz="3200" dirty="0" smtClean="0"/>
          </a:p>
        </p:txBody>
      </p:sp>
      <p:sp>
        <p:nvSpPr>
          <p:cNvPr id="20483" name="Rectangle 3"/>
          <p:cNvSpPr>
            <a:spLocks noGrp="1" noChangeArrowheads="1"/>
          </p:cNvSpPr>
          <p:nvPr>
            <p:ph type="body" sz="half" idx="1"/>
          </p:nvPr>
        </p:nvSpPr>
        <p:spPr>
          <a:xfrm>
            <a:off x="152400" y="2590800"/>
            <a:ext cx="5105400" cy="3810000"/>
          </a:xfrm>
        </p:spPr>
        <p:txBody>
          <a:bodyPr/>
          <a:lstStyle/>
          <a:p>
            <a:pPr eaLnBrk="1" hangingPunct="1">
              <a:lnSpc>
                <a:spcPct val="80000"/>
              </a:lnSpc>
            </a:pPr>
            <a:r>
              <a:rPr lang="en-US" dirty="0" smtClean="0"/>
              <a:t>The Greeks and Romans practiced polytheistic religions with numerous gods and goddesses whose origins were established through traditional stories of mythology. </a:t>
            </a:r>
          </a:p>
        </p:txBody>
      </p:sp>
      <p:pic>
        <p:nvPicPr>
          <p:cNvPr id="20485" name="Picture 5" descr="GreekGods"/>
          <p:cNvPicPr>
            <a:picLocks noChangeAspect="1" noChangeArrowheads="1"/>
          </p:cNvPicPr>
          <p:nvPr/>
        </p:nvPicPr>
        <p:blipFill>
          <a:blip r:embed="rId2" cstate="print"/>
          <a:srcRect/>
          <a:stretch>
            <a:fillRect/>
          </a:stretch>
        </p:blipFill>
        <p:spPr bwMode="auto">
          <a:xfrm>
            <a:off x="5257800" y="2209800"/>
            <a:ext cx="345281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z="3200" smtClean="0"/>
              <a:t>Polytheism in the Greek and Roman world</a:t>
            </a:r>
          </a:p>
        </p:txBody>
      </p:sp>
      <p:sp>
        <p:nvSpPr>
          <p:cNvPr id="21508" name="Rectangle 3"/>
          <p:cNvSpPr>
            <a:spLocks noGrp="1" noChangeArrowheads="1"/>
          </p:cNvSpPr>
          <p:nvPr>
            <p:ph type="body" sz="half" idx="2"/>
          </p:nvPr>
        </p:nvSpPr>
        <p:spPr>
          <a:xfrm>
            <a:off x="4800600" y="1600200"/>
            <a:ext cx="4191000" cy="4800600"/>
          </a:xfrm>
        </p:spPr>
        <p:txBody>
          <a:bodyPr/>
          <a:lstStyle/>
          <a:p>
            <a:pPr eaLnBrk="1" hangingPunct="1">
              <a:lnSpc>
                <a:spcPct val="90000"/>
              </a:lnSpc>
            </a:pPr>
            <a:r>
              <a:rPr lang="en-US" sz="2600" smtClean="0"/>
              <a:t>The Greeks and Romans shared many of the same religious concepts –including the personification of deities. Deities typically had power over specific areas of the natural or social world- for example, god of war, god of love, god of wisdom, god of the sea, etc</a:t>
            </a:r>
          </a:p>
          <a:p>
            <a:pPr eaLnBrk="1" hangingPunct="1">
              <a:lnSpc>
                <a:spcPct val="90000"/>
              </a:lnSpc>
            </a:pPr>
            <a:endParaRPr lang="en-US" sz="2400" smtClean="0"/>
          </a:p>
        </p:txBody>
      </p:sp>
      <p:pic>
        <p:nvPicPr>
          <p:cNvPr id="21509" name="Picture 9" descr="596px-Poseidon_sculpture_Copenhagen_2005"/>
          <p:cNvPicPr>
            <a:picLocks noChangeAspect="1" noChangeArrowheads="1"/>
          </p:cNvPicPr>
          <p:nvPr/>
        </p:nvPicPr>
        <p:blipFill>
          <a:blip r:embed="rId2" cstate="print"/>
          <a:srcRect/>
          <a:stretch>
            <a:fillRect/>
          </a:stretch>
        </p:blipFill>
        <p:spPr bwMode="auto">
          <a:xfrm>
            <a:off x="304800" y="1600200"/>
            <a:ext cx="4238625" cy="4267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t>Christianity in the Roman world</a:t>
            </a:r>
          </a:p>
        </p:txBody>
      </p:sp>
      <p:sp>
        <p:nvSpPr>
          <p:cNvPr id="22531" name="Rectangle 3"/>
          <p:cNvSpPr>
            <a:spLocks noGrp="1" noChangeArrowheads="1"/>
          </p:cNvSpPr>
          <p:nvPr>
            <p:ph type="body" sz="half" idx="1"/>
          </p:nvPr>
        </p:nvSpPr>
        <p:spPr>
          <a:xfrm>
            <a:off x="457200" y="1600200"/>
            <a:ext cx="4876800" cy="4876800"/>
          </a:xfrm>
        </p:spPr>
        <p:txBody>
          <a:bodyPr/>
          <a:lstStyle/>
          <a:p>
            <a:pPr eaLnBrk="1" hangingPunct="1">
              <a:lnSpc>
                <a:spcPct val="80000"/>
              </a:lnSpc>
            </a:pPr>
            <a:r>
              <a:rPr lang="en-US" sz="2800" smtClean="0"/>
              <a:t>Christianity came from the teachings of Jesus of Nazareth and his followers, who believed he was the Messiah prophesized as the savior of the Hebrew (Judaic) peoples. After being persecuted in Rome through the early years, Christianity gradually came to be accepted, then spread throughout the Roman world</a:t>
            </a:r>
            <a:r>
              <a:rPr lang="en-US" sz="1800" smtClean="0"/>
              <a:t>.</a:t>
            </a:r>
          </a:p>
          <a:p>
            <a:pPr eaLnBrk="1" hangingPunct="1"/>
            <a:endParaRPr lang="en-US" sz="2400" smtClean="0"/>
          </a:p>
        </p:txBody>
      </p:sp>
      <p:pic>
        <p:nvPicPr>
          <p:cNvPr id="22533" name="Picture 6" descr="09_011"/>
          <p:cNvPicPr>
            <a:picLocks noChangeAspect="1" noChangeArrowheads="1"/>
          </p:cNvPicPr>
          <p:nvPr/>
        </p:nvPicPr>
        <p:blipFill>
          <a:blip r:embed="rId2" cstate="print"/>
          <a:srcRect/>
          <a:stretch>
            <a:fillRect/>
          </a:stretch>
        </p:blipFill>
        <p:spPr bwMode="auto">
          <a:xfrm>
            <a:off x="5334000" y="2057400"/>
            <a:ext cx="3629025" cy="35496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AAA - Weaver Work\AAA - Weaver Classroom Instruction\AAA - World History\World History - Maps\WH - 145 Maps\Untitled-29.jpg"/>
          <p:cNvPicPr>
            <a:picLocks noChangeAspect="1" noChangeArrowheads="1"/>
          </p:cNvPicPr>
          <p:nvPr/>
        </p:nvPicPr>
        <p:blipFill>
          <a:blip r:embed="rId2" cstate="print"/>
          <a:srcRect/>
          <a:stretch>
            <a:fillRect/>
          </a:stretch>
        </p:blipFill>
        <p:spPr bwMode="auto">
          <a:xfrm>
            <a:off x="457200" y="152400"/>
            <a:ext cx="8235950" cy="65690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sz="4000" b="1" dirty="0" smtClean="0"/>
              <a:t/>
            </a:r>
            <a:br>
              <a:rPr lang="en-US" sz="4000" b="1" dirty="0" smtClean="0"/>
            </a:br>
            <a:r>
              <a:rPr lang="en-US" sz="3200" b="1" dirty="0" smtClean="0"/>
              <a:t>e. Analyze the factors that led to the collapse of the Western Roman Empire. </a:t>
            </a:r>
            <a:br>
              <a:rPr lang="en-US" sz="3200" b="1" dirty="0" smtClean="0"/>
            </a:br>
            <a:endParaRPr lang="en-US" sz="3200" b="1" dirty="0" smtClean="0"/>
          </a:p>
        </p:txBody>
      </p:sp>
      <p:sp>
        <p:nvSpPr>
          <p:cNvPr id="24579" name="Rectangle 3"/>
          <p:cNvSpPr>
            <a:spLocks noGrp="1" noChangeArrowheads="1"/>
          </p:cNvSpPr>
          <p:nvPr>
            <p:ph type="body" idx="1"/>
          </p:nvPr>
        </p:nvSpPr>
        <p:spPr>
          <a:xfrm>
            <a:off x="457200" y="1752600"/>
            <a:ext cx="8229600" cy="4525963"/>
          </a:xfrm>
        </p:spPr>
        <p:txBody>
          <a:bodyPr/>
          <a:lstStyle/>
          <a:p>
            <a:pPr eaLnBrk="1" hangingPunct="1"/>
            <a:r>
              <a:rPr lang="en-US" smtClean="0"/>
              <a:t>Political: Empire divided in two parts</a:t>
            </a:r>
          </a:p>
          <a:p>
            <a:pPr eaLnBrk="1" hangingPunct="1">
              <a:buFontTx/>
              <a:buNone/>
            </a:pPr>
            <a:r>
              <a:rPr lang="en-US" smtClean="0"/>
              <a:t>                 Civil War</a:t>
            </a:r>
          </a:p>
          <a:p>
            <a:pPr eaLnBrk="1" hangingPunct="1"/>
            <a:r>
              <a:rPr lang="en-US" smtClean="0"/>
              <a:t>Social:   Lack of interest in government by</a:t>
            </a:r>
          </a:p>
          <a:p>
            <a:pPr eaLnBrk="1" hangingPunct="1">
              <a:buFontTx/>
              <a:buNone/>
            </a:pPr>
            <a:r>
              <a:rPr lang="en-US" smtClean="0"/>
              <a:t>                 people</a:t>
            </a:r>
          </a:p>
          <a:p>
            <a:pPr eaLnBrk="1" hangingPunct="1">
              <a:buFontTx/>
              <a:buNone/>
            </a:pPr>
            <a:r>
              <a:rPr lang="en-US" smtClean="0"/>
              <a:t>                 Contrast between rich and poor</a:t>
            </a:r>
          </a:p>
          <a:p>
            <a:pPr eaLnBrk="1" hangingPunct="1">
              <a:buFontTx/>
              <a:buNone/>
            </a:pPr>
            <a:r>
              <a:rPr lang="en-US" smtClean="0"/>
              <a:t>                             </a:t>
            </a:r>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smtClean="0"/>
              <a:t>Collapse of the Western Roman Empire</a:t>
            </a:r>
          </a:p>
        </p:txBody>
      </p:sp>
      <p:sp>
        <p:nvSpPr>
          <p:cNvPr id="25603" name="Rectangle 3"/>
          <p:cNvSpPr>
            <a:spLocks noGrp="1" noChangeArrowheads="1"/>
          </p:cNvSpPr>
          <p:nvPr>
            <p:ph type="body" idx="1"/>
          </p:nvPr>
        </p:nvSpPr>
        <p:spPr>
          <a:xfrm>
            <a:off x="152400" y="1600200"/>
            <a:ext cx="8839200" cy="4876800"/>
          </a:xfrm>
        </p:spPr>
        <p:txBody>
          <a:bodyPr/>
          <a:lstStyle/>
          <a:p>
            <a:pPr eaLnBrk="1" hangingPunct="1"/>
            <a:r>
              <a:rPr lang="en-US" sz="3100" smtClean="0"/>
              <a:t>Economic: Poor Harvests</a:t>
            </a:r>
          </a:p>
          <a:p>
            <a:pPr eaLnBrk="1" hangingPunct="1">
              <a:buFontTx/>
              <a:buNone/>
            </a:pPr>
            <a:r>
              <a:rPr lang="en-US" sz="3100" smtClean="0"/>
              <a:t>                     Disruption of Trade by invaders</a:t>
            </a:r>
          </a:p>
          <a:p>
            <a:pPr eaLnBrk="1" hangingPunct="1"/>
            <a:r>
              <a:rPr lang="en-US" sz="3100" smtClean="0"/>
              <a:t>Military:     Threat from Northern Invaders</a:t>
            </a:r>
          </a:p>
          <a:p>
            <a:pPr eaLnBrk="1" hangingPunct="1">
              <a:buFontTx/>
              <a:buNone/>
            </a:pPr>
            <a:r>
              <a:rPr lang="en-US" sz="3100" smtClean="0"/>
              <a:t>                     Recruitment of non-Roman</a:t>
            </a:r>
          </a:p>
          <a:p>
            <a:pPr eaLnBrk="1" hangingPunct="1">
              <a:buFontTx/>
              <a:buNone/>
            </a:pPr>
            <a:r>
              <a:rPr lang="en-US" sz="3100" smtClean="0"/>
              <a:t>                     soldiers developed a lack of loyalty</a:t>
            </a:r>
            <a:r>
              <a:rPr lang="en-US" sz="2900" smtClean="0"/>
              <a:t> </a:t>
            </a:r>
          </a:p>
          <a:p>
            <a:pPr eaLnBrk="1" hangingPunct="1">
              <a:buFontTx/>
              <a:buNone/>
            </a:pPr>
            <a:r>
              <a:rPr lang="en-US" smtClean="0"/>
              <a:t>             </a:t>
            </a:r>
          </a:p>
          <a:p>
            <a:pPr eaLnBrk="1" hangingPunct="1"/>
            <a:endParaRPr lang="en-US" smtClean="0"/>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534400" cy="1295400"/>
          </a:xfrm>
        </p:spPr>
        <p:txBody>
          <a:bodyPr/>
          <a:lstStyle/>
          <a:p>
            <a:pPr algn="l" eaLnBrk="1" hangingPunct="1"/>
            <a:r>
              <a:rPr lang="en-US" sz="4000" dirty="0" smtClean="0"/>
              <a:t/>
            </a:r>
            <a:br>
              <a:rPr lang="en-US" sz="4000" dirty="0" smtClean="0"/>
            </a:br>
            <a:r>
              <a:rPr lang="en-US" sz="3200" b="1" dirty="0" smtClean="0"/>
              <a:t>a. Compare the origins and structure of the Greek polis, the Roman Republic, and the Roman Empire. </a:t>
            </a:r>
            <a:r>
              <a:rPr lang="en-US" sz="3200" dirty="0" smtClean="0"/>
              <a:t/>
            </a:r>
            <a:br>
              <a:rPr lang="en-US" sz="3200" dirty="0" smtClean="0"/>
            </a:br>
            <a:endParaRPr lang="en-US" sz="3200" dirty="0" smtClean="0"/>
          </a:p>
        </p:txBody>
      </p:sp>
      <p:sp>
        <p:nvSpPr>
          <p:cNvPr id="8195" name="Rectangle 8"/>
          <p:cNvSpPr>
            <a:spLocks noGrp="1" noChangeArrowheads="1"/>
          </p:cNvSpPr>
          <p:nvPr>
            <p:ph type="body" idx="1"/>
          </p:nvPr>
        </p:nvSpPr>
        <p:spPr>
          <a:xfrm>
            <a:off x="457200" y="1905000"/>
            <a:ext cx="8229600" cy="4525963"/>
          </a:xfrm>
        </p:spPr>
        <p:txBody>
          <a:bodyPr/>
          <a:lstStyle/>
          <a:p>
            <a:pPr eaLnBrk="1" hangingPunct="1"/>
            <a:r>
              <a:rPr lang="en-US" smtClean="0"/>
              <a:t>The Greek polis was a city-state, </a:t>
            </a:r>
          </a:p>
          <a:p>
            <a:pPr eaLnBrk="1" hangingPunct="1"/>
            <a:r>
              <a:rPr lang="en-US" smtClean="0"/>
              <a:t>They varied in form of government: monarchies, aristocracies, oligarchies, democracies, and military states </a:t>
            </a:r>
          </a:p>
          <a:p>
            <a:pPr eaLnBrk="1" hangingPunct="1"/>
            <a:r>
              <a:rPr lang="en-US" smtClean="0"/>
              <a:t>City-States were usually easy to control, but had many rivals to contend with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smtClean="0"/>
              <a:t>Roman Republic </a:t>
            </a:r>
            <a:r>
              <a:rPr lang="en-US" sz="2400" smtClean="0"/>
              <a:t>(509 B.C.-44 B.C.)</a:t>
            </a:r>
          </a:p>
        </p:txBody>
      </p:sp>
      <p:sp>
        <p:nvSpPr>
          <p:cNvPr id="9219" name="Rectangle 3"/>
          <p:cNvSpPr>
            <a:spLocks noGrp="1" noChangeArrowheads="1"/>
          </p:cNvSpPr>
          <p:nvPr>
            <p:ph type="body" idx="1"/>
          </p:nvPr>
        </p:nvSpPr>
        <p:spPr/>
        <p:txBody>
          <a:bodyPr/>
          <a:lstStyle/>
          <a:p>
            <a:pPr eaLnBrk="1" hangingPunct="1"/>
            <a:r>
              <a:rPr lang="en-US" sz="2800" smtClean="0"/>
              <a:t>Built on the Tiber River near the Mediterranean Sea</a:t>
            </a:r>
          </a:p>
          <a:p>
            <a:pPr eaLnBrk="1" hangingPunct="1"/>
            <a:r>
              <a:rPr lang="en-US" sz="2800" smtClean="0"/>
              <a:t>Formed a republic with 2 main ruling groups: the patricians and the plebeians (509 B.C.) </a:t>
            </a:r>
          </a:p>
          <a:p>
            <a:pPr eaLnBrk="1" hangingPunct="1"/>
            <a:r>
              <a:rPr lang="en-US" sz="2800" smtClean="0"/>
              <a:t>Established written laws (12 Tables)</a:t>
            </a:r>
          </a:p>
          <a:p>
            <a:pPr eaLnBrk="1" hangingPunct="1"/>
            <a:r>
              <a:rPr lang="en-US" sz="2800" smtClean="0"/>
              <a:t>Had 2 consuls (king like rulers) and a senate </a:t>
            </a:r>
          </a:p>
          <a:p>
            <a:pPr eaLnBrk="1" hangingPunct="1"/>
            <a:r>
              <a:rPr lang="en-US" sz="2800" smtClean="0"/>
              <a:t>The Army played a large role in the Republic</a:t>
            </a:r>
          </a:p>
          <a:p>
            <a:pPr eaLnBrk="1" hangingPunct="1"/>
            <a:r>
              <a:rPr lang="en-US" sz="2800" smtClean="0"/>
              <a:t>All adult male landowners were given citizenship </a:t>
            </a:r>
          </a:p>
          <a:p>
            <a:pPr eaLnBrk="1" hangingPunct="1"/>
            <a:endParaRPr lang="en-US" sz="2800" smtClean="0"/>
          </a:p>
          <a:p>
            <a:pPr eaLnBrk="1" hangingPunct="1"/>
            <a:endParaRPr lang="en-US" sz="2800" smtClean="0"/>
          </a:p>
          <a:p>
            <a:pPr eaLnBrk="1" hangingPunct="1"/>
            <a:endParaRPr 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Roman Empire </a:t>
            </a:r>
            <a:r>
              <a:rPr lang="en-US" sz="2400" smtClean="0"/>
              <a:t>(44 B.C.- A.D. 476)</a:t>
            </a:r>
          </a:p>
        </p:txBody>
      </p:sp>
      <p:sp>
        <p:nvSpPr>
          <p:cNvPr id="10243" name="Rectangle 3"/>
          <p:cNvSpPr>
            <a:spLocks noGrp="1" noChangeArrowheads="1"/>
          </p:cNvSpPr>
          <p:nvPr>
            <p:ph type="body" sz="half" idx="1"/>
          </p:nvPr>
        </p:nvSpPr>
        <p:spPr>
          <a:xfrm>
            <a:off x="152400" y="1600200"/>
            <a:ext cx="5867400" cy="4953000"/>
          </a:xfrm>
        </p:spPr>
        <p:txBody>
          <a:bodyPr/>
          <a:lstStyle/>
          <a:p>
            <a:pPr eaLnBrk="1" hangingPunct="1"/>
            <a:r>
              <a:rPr lang="en-US" sz="2800" smtClean="0"/>
              <a:t>The Republic began to fail due to economic strains between the classes </a:t>
            </a:r>
          </a:p>
          <a:p>
            <a:pPr eaLnBrk="1" hangingPunct="1"/>
            <a:r>
              <a:rPr lang="en-US" sz="2800" smtClean="0"/>
              <a:t> After years of civil war, Julius Caesar, a military leader, gained control </a:t>
            </a:r>
          </a:p>
          <a:p>
            <a:pPr eaLnBrk="1" hangingPunct="1"/>
            <a:r>
              <a:rPr lang="en-US" sz="2800" smtClean="0"/>
              <a:t>Rome was controlled by an emperor and a senate limited in power, and established a civil service </a:t>
            </a:r>
          </a:p>
          <a:p>
            <a:pPr eaLnBrk="1" hangingPunct="1"/>
            <a:endParaRPr lang="en-US" sz="2800" smtClean="0"/>
          </a:p>
        </p:txBody>
      </p:sp>
      <p:sp>
        <p:nvSpPr>
          <p:cNvPr id="10244" name="Rectangle 4"/>
          <p:cNvSpPr>
            <a:spLocks noGrp="1" noChangeArrowheads="1"/>
          </p:cNvSpPr>
          <p:nvPr>
            <p:ph sz="half" idx="2"/>
          </p:nvPr>
        </p:nvSpPr>
        <p:spPr>
          <a:xfrm>
            <a:off x="7010400" y="1600200"/>
            <a:ext cx="1676400" cy="4525963"/>
          </a:xfrm>
        </p:spPr>
        <p:txBody>
          <a:bodyPr/>
          <a:lstStyle/>
          <a:p>
            <a:pPr eaLnBrk="1" hangingPunct="1"/>
            <a:endParaRPr lang="en-US" sz="2800" smtClean="0"/>
          </a:p>
        </p:txBody>
      </p:sp>
      <p:pic>
        <p:nvPicPr>
          <p:cNvPr id="10245" name="Picture 6" descr="ancient-roman-mosaic-of-rich-patron-thumb6490040"/>
          <p:cNvPicPr>
            <a:picLocks noChangeAspect="1" noChangeArrowheads="1"/>
          </p:cNvPicPr>
          <p:nvPr/>
        </p:nvPicPr>
        <p:blipFill>
          <a:blip r:embed="rId2" cstate="print"/>
          <a:srcRect/>
          <a:stretch>
            <a:fillRect/>
          </a:stretch>
        </p:blipFill>
        <p:spPr bwMode="auto">
          <a:xfrm>
            <a:off x="6019800" y="1600200"/>
            <a:ext cx="2994025" cy="4495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AncientGreece"/>
          <p:cNvPicPr>
            <a:picLocks noChangeAspect="1" noChangeArrowheads="1"/>
          </p:cNvPicPr>
          <p:nvPr/>
        </p:nvPicPr>
        <p:blipFill>
          <a:blip r:embed="rId2" cstate="print">
            <a:lum bright="20000"/>
          </a:blip>
          <a:srcRect/>
          <a:stretch>
            <a:fillRect/>
          </a:stretch>
        </p:blipFill>
        <p:spPr bwMode="auto">
          <a:xfrm>
            <a:off x="1600200" y="2667000"/>
            <a:ext cx="6010275" cy="3979863"/>
          </a:xfrm>
          <a:prstGeom prst="rect">
            <a:avLst/>
          </a:prstGeom>
          <a:noFill/>
          <a:ln w="9525">
            <a:noFill/>
            <a:miter lim="800000"/>
            <a:headEnd/>
            <a:tailEnd/>
          </a:ln>
        </p:spPr>
      </p:pic>
      <p:sp>
        <p:nvSpPr>
          <p:cNvPr id="11267" name="Rectangle 2"/>
          <p:cNvSpPr>
            <a:spLocks noGrp="1" noChangeArrowheads="1"/>
          </p:cNvSpPr>
          <p:nvPr>
            <p:ph type="title"/>
          </p:nvPr>
        </p:nvSpPr>
        <p:spPr>
          <a:xfrm>
            <a:off x="381000" y="381000"/>
            <a:ext cx="8229600" cy="2057400"/>
          </a:xfrm>
        </p:spPr>
        <p:txBody>
          <a:bodyPr/>
          <a:lstStyle/>
          <a:p>
            <a:pPr algn="l" eaLnBrk="1" hangingPunct="1"/>
            <a:r>
              <a:rPr lang="en-US" sz="2800" b="1" dirty="0" smtClean="0"/>
              <a:t>b</a:t>
            </a:r>
            <a:r>
              <a:rPr lang="en-US" sz="2800" b="1" dirty="0" smtClean="0"/>
              <a:t>. Identify the ideas and impact of important individuals; include Socrates, Plato, and Aristotle and describe the diffusion of Greek culture by Aristotle’s pupil Alexander the Great and the impact of Julius and Augustus </a:t>
            </a:r>
            <a:r>
              <a:rPr lang="en-US" sz="2800" b="1" dirty="0" smtClean="0"/>
              <a:t>Caesar</a:t>
            </a:r>
            <a:endParaRPr lang="en-US" sz="40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Socrates </a:t>
            </a:r>
            <a:r>
              <a:rPr lang="en-US" sz="3200" smtClean="0"/>
              <a:t>(469 BC)</a:t>
            </a:r>
          </a:p>
        </p:txBody>
      </p:sp>
      <p:sp>
        <p:nvSpPr>
          <p:cNvPr id="12291" name="Rectangle 4"/>
          <p:cNvSpPr>
            <a:spLocks noGrp="1" noChangeArrowheads="1"/>
          </p:cNvSpPr>
          <p:nvPr>
            <p:ph type="body" sz="half" idx="1"/>
          </p:nvPr>
        </p:nvSpPr>
        <p:spPr>
          <a:xfrm>
            <a:off x="457200" y="1600200"/>
            <a:ext cx="4038600" cy="5029200"/>
          </a:xfrm>
        </p:spPr>
        <p:txBody>
          <a:bodyPr/>
          <a:lstStyle/>
          <a:p>
            <a:pPr eaLnBrk="1" hangingPunct="1">
              <a:lnSpc>
                <a:spcPct val="90000"/>
              </a:lnSpc>
            </a:pPr>
            <a:r>
              <a:rPr lang="en-US" sz="2800" smtClean="0"/>
              <a:t>The first great Greek philosopher</a:t>
            </a:r>
          </a:p>
          <a:p>
            <a:pPr eaLnBrk="1" hangingPunct="1">
              <a:lnSpc>
                <a:spcPct val="90000"/>
              </a:lnSpc>
            </a:pPr>
            <a:r>
              <a:rPr lang="en-US" sz="2800" smtClean="0"/>
              <a:t>Wanted people to think about their values and actions</a:t>
            </a:r>
          </a:p>
          <a:p>
            <a:pPr eaLnBrk="1" hangingPunct="1">
              <a:lnSpc>
                <a:spcPct val="90000"/>
              </a:lnSpc>
            </a:pPr>
            <a:r>
              <a:rPr lang="en-US" sz="2800" smtClean="0"/>
              <a:t>Plato was one of his students</a:t>
            </a:r>
          </a:p>
          <a:p>
            <a:pPr eaLnBrk="1" hangingPunct="1">
              <a:lnSpc>
                <a:spcPct val="90000"/>
              </a:lnSpc>
            </a:pPr>
            <a:r>
              <a:rPr lang="en-US" sz="2800" smtClean="0"/>
              <a:t>Was sentenced to death for corrupting his students with his ideas</a:t>
            </a:r>
          </a:p>
          <a:p>
            <a:pPr eaLnBrk="1" hangingPunct="1">
              <a:lnSpc>
                <a:spcPct val="90000"/>
              </a:lnSpc>
            </a:pPr>
            <a:endParaRPr lang="en-US" sz="2800" smtClean="0"/>
          </a:p>
        </p:txBody>
      </p:sp>
      <p:pic>
        <p:nvPicPr>
          <p:cNvPr id="12293" name="Picture 7" descr="Socrates"/>
          <p:cNvPicPr>
            <a:picLocks noChangeAspect="1" noChangeArrowheads="1"/>
          </p:cNvPicPr>
          <p:nvPr/>
        </p:nvPicPr>
        <p:blipFill>
          <a:blip r:embed="rId2" cstate="print"/>
          <a:srcRect/>
          <a:stretch>
            <a:fillRect/>
          </a:stretch>
        </p:blipFill>
        <p:spPr bwMode="auto">
          <a:xfrm>
            <a:off x="5151438" y="1524000"/>
            <a:ext cx="31353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sz="4000" smtClean="0"/>
              <a:t>Plato </a:t>
            </a:r>
            <a:r>
              <a:rPr lang="en-US" sz="3200" smtClean="0"/>
              <a:t>(429 BC)</a:t>
            </a:r>
          </a:p>
        </p:txBody>
      </p:sp>
      <p:sp>
        <p:nvSpPr>
          <p:cNvPr id="13315" name="Rectangle 5"/>
          <p:cNvSpPr>
            <a:spLocks noGrp="1" noChangeArrowheads="1"/>
          </p:cNvSpPr>
          <p:nvPr>
            <p:ph sz="half" idx="1"/>
          </p:nvPr>
        </p:nvSpPr>
        <p:spPr>
          <a:xfrm>
            <a:off x="457200" y="1600200"/>
            <a:ext cx="3657600" cy="4525963"/>
          </a:xfrm>
        </p:spPr>
        <p:txBody>
          <a:bodyPr/>
          <a:lstStyle/>
          <a:p>
            <a:pPr eaLnBrk="1" hangingPunct="1">
              <a:lnSpc>
                <a:spcPct val="90000"/>
              </a:lnSpc>
            </a:pPr>
            <a:endParaRPr lang="en-US" sz="2800" smtClean="0"/>
          </a:p>
        </p:txBody>
      </p:sp>
      <p:sp>
        <p:nvSpPr>
          <p:cNvPr id="13316" name="Rectangle 6"/>
          <p:cNvSpPr>
            <a:spLocks noGrp="1" noChangeArrowheads="1"/>
          </p:cNvSpPr>
          <p:nvPr>
            <p:ph type="body" sz="half" idx="2"/>
          </p:nvPr>
        </p:nvSpPr>
        <p:spPr/>
        <p:txBody>
          <a:bodyPr/>
          <a:lstStyle/>
          <a:p>
            <a:pPr eaLnBrk="1" hangingPunct="1">
              <a:lnSpc>
                <a:spcPct val="90000"/>
              </a:lnSpc>
            </a:pPr>
            <a:r>
              <a:rPr lang="en-US" sz="2800" smtClean="0"/>
              <a:t>A Greek student of Socrates</a:t>
            </a:r>
          </a:p>
          <a:p>
            <a:pPr eaLnBrk="1" hangingPunct="1">
              <a:lnSpc>
                <a:spcPct val="90000"/>
              </a:lnSpc>
            </a:pPr>
            <a:r>
              <a:rPr lang="en-US" sz="2800" smtClean="0"/>
              <a:t>Wrote of a perfectly governed society: Only the elite would vote for what was best for all of the people</a:t>
            </a:r>
          </a:p>
          <a:p>
            <a:pPr eaLnBrk="1" hangingPunct="1">
              <a:lnSpc>
                <a:spcPct val="90000"/>
              </a:lnSpc>
            </a:pPr>
            <a:r>
              <a:rPr lang="en-US" sz="2800" smtClean="0"/>
              <a:t>Started the Academy-a philosophy school in Athens</a:t>
            </a:r>
          </a:p>
        </p:txBody>
      </p:sp>
      <p:pic>
        <p:nvPicPr>
          <p:cNvPr id="13317" name="Picture 8" descr="plato3"/>
          <p:cNvPicPr>
            <a:picLocks noChangeAspect="1" noChangeArrowheads="1"/>
          </p:cNvPicPr>
          <p:nvPr/>
        </p:nvPicPr>
        <p:blipFill>
          <a:blip r:embed="rId2" cstate="print"/>
          <a:srcRect l="10664" t="1801" r="3574" b="6586"/>
          <a:stretch>
            <a:fillRect/>
          </a:stretch>
        </p:blipFill>
        <p:spPr bwMode="auto">
          <a:xfrm>
            <a:off x="152400" y="1524000"/>
            <a:ext cx="418941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z="4000" smtClean="0"/>
              <a:t>Aristotle </a:t>
            </a:r>
            <a:r>
              <a:rPr lang="en-US" sz="3200" smtClean="0"/>
              <a:t>(384 BC)</a:t>
            </a:r>
          </a:p>
        </p:txBody>
      </p:sp>
      <p:sp>
        <p:nvSpPr>
          <p:cNvPr id="14339" name="Rectangle 5"/>
          <p:cNvSpPr>
            <a:spLocks noGrp="1" noChangeArrowheads="1"/>
          </p:cNvSpPr>
          <p:nvPr>
            <p:ph type="body" sz="half" idx="1"/>
          </p:nvPr>
        </p:nvSpPr>
        <p:spPr>
          <a:xfrm>
            <a:off x="228600" y="1600200"/>
            <a:ext cx="4343400" cy="4525963"/>
          </a:xfrm>
        </p:spPr>
        <p:txBody>
          <a:bodyPr/>
          <a:lstStyle/>
          <a:p>
            <a:pPr eaLnBrk="1" hangingPunct="1"/>
            <a:r>
              <a:rPr lang="en-US" sz="2800" smtClean="0"/>
              <a:t>A student at Plato’s Academy</a:t>
            </a:r>
          </a:p>
          <a:p>
            <a:pPr eaLnBrk="1" hangingPunct="1"/>
            <a:r>
              <a:rPr lang="en-US" sz="2800" smtClean="0"/>
              <a:t>Developed “rules” of logic (scientific method)</a:t>
            </a:r>
          </a:p>
          <a:p>
            <a:pPr eaLnBrk="1" hangingPunct="1"/>
            <a:r>
              <a:rPr lang="en-US" sz="2800" smtClean="0"/>
              <a:t>Classified governments: monarchies, democracies, republics </a:t>
            </a:r>
          </a:p>
          <a:p>
            <a:pPr eaLnBrk="1" hangingPunct="1"/>
            <a:r>
              <a:rPr lang="en-US" sz="2800" smtClean="0"/>
              <a:t>Taught Alexander</a:t>
            </a:r>
          </a:p>
          <a:p>
            <a:pPr eaLnBrk="1" hangingPunct="1"/>
            <a:endParaRPr lang="en-US" sz="2800" smtClean="0"/>
          </a:p>
          <a:p>
            <a:pPr eaLnBrk="1" hangingPunct="1"/>
            <a:endParaRPr lang="en-US" sz="2800" smtClean="0"/>
          </a:p>
        </p:txBody>
      </p:sp>
      <p:sp>
        <p:nvSpPr>
          <p:cNvPr id="14340" name="Rectangle 6"/>
          <p:cNvSpPr>
            <a:spLocks noGrp="1" noChangeArrowheads="1"/>
          </p:cNvSpPr>
          <p:nvPr>
            <p:ph sz="half" idx="2"/>
          </p:nvPr>
        </p:nvSpPr>
        <p:spPr>
          <a:xfrm>
            <a:off x="5715000" y="2057400"/>
            <a:ext cx="2971800" cy="3657600"/>
          </a:xfrm>
        </p:spPr>
        <p:txBody>
          <a:bodyPr/>
          <a:lstStyle/>
          <a:p>
            <a:pPr eaLnBrk="1" hangingPunct="1"/>
            <a:endParaRPr lang="en-US" sz="2800" smtClean="0"/>
          </a:p>
        </p:txBody>
      </p:sp>
      <p:pic>
        <p:nvPicPr>
          <p:cNvPr id="14341" name="Picture 8" descr="aristotle"/>
          <p:cNvPicPr>
            <a:picLocks noChangeAspect="1" noChangeArrowheads="1"/>
          </p:cNvPicPr>
          <p:nvPr/>
        </p:nvPicPr>
        <p:blipFill>
          <a:blip r:embed="rId2" cstate="print"/>
          <a:srcRect/>
          <a:stretch>
            <a:fillRect/>
          </a:stretch>
        </p:blipFill>
        <p:spPr bwMode="auto">
          <a:xfrm>
            <a:off x="4749800" y="1371600"/>
            <a:ext cx="406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sz="4000" smtClean="0"/>
              <a:t>Alexander the Great </a:t>
            </a:r>
            <a:r>
              <a:rPr lang="en-US" sz="3200" smtClean="0"/>
              <a:t>(356 BC)</a:t>
            </a:r>
          </a:p>
        </p:txBody>
      </p:sp>
      <p:sp>
        <p:nvSpPr>
          <p:cNvPr id="15363" name="Rectangle 4"/>
          <p:cNvSpPr>
            <a:spLocks noGrp="1" noChangeArrowheads="1"/>
          </p:cNvSpPr>
          <p:nvPr>
            <p:ph sz="half" idx="1"/>
          </p:nvPr>
        </p:nvSpPr>
        <p:spPr>
          <a:xfrm>
            <a:off x="457200" y="1600200"/>
            <a:ext cx="3048000" cy="4267200"/>
          </a:xfrm>
        </p:spPr>
        <p:txBody>
          <a:bodyPr/>
          <a:lstStyle/>
          <a:p>
            <a:pPr eaLnBrk="1" hangingPunct="1"/>
            <a:endParaRPr lang="en-US" sz="2800" smtClean="0"/>
          </a:p>
        </p:txBody>
      </p:sp>
      <p:sp>
        <p:nvSpPr>
          <p:cNvPr id="15364" name="Rectangle 5"/>
          <p:cNvSpPr>
            <a:spLocks noGrp="1" noChangeArrowheads="1"/>
          </p:cNvSpPr>
          <p:nvPr>
            <p:ph type="body" sz="half" idx="2"/>
          </p:nvPr>
        </p:nvSpPr>
        <p:spPr>
          <a:xfrm>
            <a:off x="3733800" y="1143000"/>
            <a:ext cx="5181600" cy="5410200"/>
          </a:xfrm>
        </p:spPr>
        <p:txBody>
          <a:bodyPr/>
          <a:lstStyle/>
          <a:p>
            <a:pPr eaLnBrk="1" hangingPunct="1"/>
            <a:r>
              <a:rPr lang="en-US" sz="2800" smtClean="0"/>
              <a:t>Student of Aristotle: Prince of Macedon (upper Greece)  </a:t>
            </a:r>
          </a:p>
          <a:p>
            <a:pPr eaLnBrk="1" hangingPunct="1"/>
            <a:r>
              <a:rPr lang="en-US" sz="2800" smtClean="0"/>
              <a:t>Conquered Egypt and Persia </a:t>
            </a:r>
          </a:p>
          <a:p>
            <a:pPr eaLnBrk="1" hangingPunct="1"/>
            <a:r>
              <a:rPr lang="en-US" sz="2800" smtClean="0"/>
              <a:t>Promoted religious and cultural freedom in the lands he conquered </a:t>
            </a:r>
          </a:p>
          <a:p>
            <a:pPr eaLnBrk="1" hangingPunct="1"/>
            <a:r>
              <a:rPr lang="en-US" sz="2800" smtClean="0"/>
              <a:t>Assimilated Greeks into the Persian and Egyptian cultures (Hellenistic)</a:t>
            </a:r>
          </a:p>
          <a:p>
            <a:pPr eaLnBrk="1" hangingPunct="1"/>
            <a:r>
              <a:rPr lang="en-US" sz="2800" smtClean="0"/>
              <a:t>Died at the age of 33</a:t>
            </a:r>
          </a:p>
          <a:p>
            <a:pPr eaLnBrk="1" hangingPunct="1"/>
            <a:endParaRPr lang="en-US" sz="2800" smtClean="0"/>
          </a:p>
        </p:txBody>
      </p:sp>
      <p:pic>
        <p:nvPicPr>
          <p:cNvPr id="15365" name="Picture 7" descr="alexander_the_great"/>
          <p:cNvPicPr>
            <a:picLocks noChangeAspect="1" noChangeArrowheads="1"/>
          </p:cNvPicPr>
          <p:nvPr/>
        </p:nvPicPr>
        <p:blipFill>
          <a:blip r:embed="rId2" cstate="print"/>
          <a:srcRect/>
          <a:stretch>
            <a:fillRect/>
          </a:stretch>
        </p:blipFill>
        <p:spPr bwMode="auto">
          <a:xfrm>
            <a:off x="152400" y="1676400"/>
            <a:ext cx="3417888"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791DAA22A40EA408FB67ED4CEAEA137" ma:contentTypeVersion="0" ma:contentTypeDescription="Create a new document." ma:contentTypeScope="" ma:versionID="7ff5b67f3666e33cbb1c395baa61aa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68D51EB-C378-417E-8FC6-74E3F7A8ACCD}">
  <ds:schemaRefs>
    <ds:schemaRef ds:uri="http://schemas.microsoft.com/office/2006/metadata/properties"/>
  </ds:schemaRefs>
</ds:datastoreItem>
</file>

<file path=customXml/itemProps2.xml><?xml version="1.0" encoding="utf-8"?>
<ds:datastoreItem xmlns:ds="http://schemas.openxmlformats.org/officeDocument/2006/customXml" ds:itemID="{DFA72FF0-8E51-4549-B9D6-3F62108A67A4}">
  <ds:schemaRefs>
    <ds:schemaRef ds:uri="http://schemas.microsoft.com/sharepoint/v3/contenttype/forms"/>
  </ds:schemaRefs>
</ds:datastoreItem>
</file>

<file path=customXml/itemProps3.xml><?xml version="1.0" encoding="utf-8"?>
<ds:datastoreItem xmlns:ds="http://schemas.openxmlformats.org/officeDocument/2006/customXml" ds:itemID="{9BE20B59-4922-4182-BB56-7B3061B60AD3}">
  <ds:schemaRefs>
    <ds:schemaRef ds:uri="http://schemas.microsoft.com/office/2006/metadata/longProperties"/>
  </ds:schemaRefs>
</ds:datastoreItem>
</file>

<file path=customXml/itemProps4.xml><?xml version="1.0" encoding="utf-8"?>
<ds:datastoreItem xmlns:ds="http://schemas.openxmlformats.org/officeDocument/2006/customXml" ds:itemID="{FDA26865-EADD-448D-83E9-AFBF2B4CB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815</TotalTime>
  <Words>775</Words>
  <Application>Microsoft Office PowerPoint</Application>
  <PresentationFormat>On-screen Show (4:3)</PresentationFormat>
  <Paragraphs>98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SSWH3 The student will examine the political, philosophical, and cultural interaction of Classical Mediterranean societies from 700 BCE to 400 CE. </vt:lpstr>
      <vt:lpstr> a. Compare the origins and structure of the Greek polis, the Roman Republic, and the Roman Empire.  </vt:lpstr>
      <vt:lpstr>Roman Republic (509 B.C.-44 B.C.)</vt:lpstr>
      <vt:lpstr>Roman Empire (44 B.C.- A.D. 476)</vt:lpstr>
      <vt:lpstr>b. Identify the ideas and impact of important individuals; include Socrates, Plato, and Aristotle and describe the diffusion of Greek culture by Aristotle’s pupil Alexander the Great and the impact of Julius and Augustus Caesar</vt:lpstr>
      <vt:lpstr>Socrates (469 BC)</vt:lpstr>
      <vt:lpstr>Plato (429 BC)</vt:lpstr>
      <vt:lpstr>Aristotle (384 BC)</vt:lpstr>
      <vt:lpstr>Alexander the Great (356 BC)</vt:lpstr>
      <vt:lpstr>Julius Caesar (100 BC)</vt:lpstr>
      <vt:lpstr>Augustus Caesar (63 BC)</vt:lpstr>
      <vt:lpstr> c. Analyze the contributions of Hellenistic and Roman culture; include law, gender, and science. </vt:lpstr>
      <vt:lpstr>Hellenistic</vt:lpstr>
      <vt:lpstr> d. Describe polytheism in the Greek and Roman world and the origins and diffusion of Christianity in the Roman world. </vt:lpstr>
      <vt:lpstr>Polytheism in the Greek and Roman world</vt:lpstr>
      <vt:lpstr>Christianity in the Roman world</vt:lpstr>
      <vt:lpstr>Slide 17</vt:lpstr>
      <vt:lpstr> e. Analyze the factors that led to the collapse of the Western Roman Empire.  </vt:lpstr>
      <vt:lpstr>Collapse of the Western Roman Empire</vt:lpstr>
    </vt:vector>
  </TitlesOfParts>
  <Company>SCCPSS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SSWH3 The student will examine the political, philosophical, and cultural interaction of Classical Mediterranean societies from 700 BCE to 400 CE.</dc:title>
  <dc:creator>SCCPS</dc:creator>
  <cp:lastModifiedBy>Catherine</cp:lastModifiedBy>
  <cp:revision>18</cp:revision>
  <dcterms:created xsi:type="dcterms:W3CDTF">2010-03-24T15:47:25Z</dcterms:created>
  <dcterms:modified xsi:type="dcterms:W3CDTF">2016-10-15T20:10:34Z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0x0101007791DAA22A40EA408FB67ED4CEAEA137</vt:lpwstr>
  </property>
</Properties>
</file>